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0C8655-5155-4360-AB93-44E577BC3C9F}" v="2" dt="2024-12-03T07:56:03.1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54" autoAdjust="0"/>
    <p:restoredTop sz="94614" autoAdjust="0"/>
  </p:normalViewPr>
  <p:slideViewPr>
    <p:cSldViewPr>
      <p:cViewPr varScale="1">
        <p:scale>
          <a:sx n="100" d="100"/>
          <a:sy n="100" d="100"/>
        </p:scale>
        <p:origin x="3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14.png"/><Relationship Id="rId5" Type="http://schemas.openxmlformats.org/officeDocument/2006/relationships/image" Target="../media/image2.png"/><Relationship Id="rId10" Type="http://schemas.openxmlformats.org/officeDocument/2006/relationships/image" Target="../media/image8.png"/><Relationship Id="rId4" Type="http://schemas.openxmlformats.org/officeDocument/2006/relationships/image" Target="../media/image15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7460726" y="-1165610"/>
            <a:ext cx="33080294" cy="12687966"/>
          </a:xfrm>
          <a:custGeom>
            <a:avLst/>
            <a:gdLst/>
            <a:ahLst/>
            <a:cxnLst/>
            <a:rect l="l" t="t" r="r" b="b"/>
            <a:pathLst>
              <a:path w="33080294" h="12687966">
                <a:moveTo>
                  <a:pt x="0" y="0"/>
                </a:moveTo>
                <a:lnTo>
                  <a:pt x="33080294" y="0"/>
                </a:lnTo>
                <a:lnTo>
                  <a:pt x="33080294" y="12687966"/>
                </a:lnTo>
                <a:lnTo>
                  <a:pt x="0" y="1268796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644" t="-27553" b="-20047"/>
            </a:stretch>
          </a:blipFill>
        </p:spPr>
        <p:txBody>
          <a:bodyPr/>
          <a:lstStyle/>
          <a:p>
            <a:endParaRPr lang="en-SE"/>
          </a:p>
        </p:txBody>
      </p:sp>
      <p:sp>
        <p:nvSpPr>
          <p:cNvPr id="3" name="Freeform 3"/>
          <p:cNvSpPr/>
          <p:nvPr/>
        </p:nvSpPr>
        <p:spPr>
          <a:xfrm>
            <a:off x="709231" y="7470824"/>
            <a:ext cx="1054933" cy="632960"/>
          </a:xfrm>
          <a:custGeom>
            <a:avLst/>
            <a:gdLst/>
            <a:ahLst/>
            <a:cxnLst/>
            <a:rect l="l" t="t" r="r" b="b"/>
            <a:pathLst>
              <a:path w="1054933" h="632960">
                <a:moveTo>
                  <a:pt x="0" y="0"/>
                </a:moveTo>
                <a:lnTo>
                  <a:pt x="1054933" y="0"/>
                </a:lnTo>
                <a:lnTo>
                  <a:pt x="1054933" y="632960"/>
                </a:lnTo>
                <a:lnTo>
                  <a:pt x="0" y="63296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SE"/>
          </a:p>
        </p:txBody>
      </p:sp>
      <p:sp>
        <p:nvSpPr>
          <p:cNvPr id="4" name="Freeform 4"/>
          <p:cNvSpPr/>
          <p:nvPr/>
        </p:nvSpPr>
        <p:spPr>
          <a:xfrm>
            <a:off x="709231" y="3252303"/>
            <a:ext cx="1045676" cy="653548"/>
          </a:xfrm>
          <a:custGeom>
            <a:avLst/>
            <a:gdLst/>
            <a:ahLst/>
            <a:cxnLst/>
            <a:rect l="l" t="t" r="r" b="b"/>
            <a:pathLst>
              <a:path w="1045676" h="653548">
                <a:moveTo>
                  <a:pt x="0" y="0"/>
                </a:moveTo>
                <a:lnTo>
                  <a:pt x="1045676" y="0"/>
                </a:lnTo>
                <a:lnTo>
                  <a:pt x="1045676" y="653548"/>
                </a:lnTo>
                <a:lnTo>
                  <a:pt x="0" y="65354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SE"/>
          </a:p>
        </p:txBody>
      </p:sp>
      <p:sp>
        <p:nvSpPr>
          <p:cNvPr id="5" name="Freeform 5"/>
          <p:cNvSpPr/>
          <p:nvPr/>
        </p:nvSpPr>
        <p:spPr>
          <a:xfrm>
            <a:off x="709231" y="8560984"/>
            <a:ext cx="1054933" cy="702849"/>
          </a:xfrm>
          <a:custGeom>
            <a:avLst/>
            <a:gdLst/>
            <a:ahLst/>
            <a:cxnLst/>
            <a:rect l="l" t="t" r="r" b="b"/>
            <a:pathLst>
              <a:path w="1054933" h="702849">
                <a:moveTo>
                  <a:pt x="0" y="0"/>
                </a:moveTo>
                <a:lnTo>
                  <a:pt x="1054933" y="0"/>
                </a:lnTo>
                <a:lnTo>
                  <a:pt x="1054933" y="702849"/>
                </a:lnTo>
                <a:lnTo>
                  <a:pt x="0" y="70284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SE"/>
          </a:p>
        </p:txBody>
      </p:sp>
      <p:sp>
        <p:nvSpPr>
          <p:cNvPr id="6" name="Freeform 6"/>
          <p:cNvSpPr/>
          <p:nvPr/>
        </p:nvSpPr>
        <p:spPr>
          <a:xfrm>
            <a:off x="709231" y="6486157"/>
            <a:ext cx="1054933" cy="527467"/>
          </a:xfrm>
          <a:custGeom>
            <a:avLst/>
            <a:gdLst/>
            <a:ahLst/>
            <a:cxnLst/>
            <a:rect l="l" t="t" r="r" b="b"/>
            <a:pathLst>
              <a:path w="1054933" h="527467">
                <a:moveTo>
                  <a:pt x="0" y="0"/>
                </a:moveTo>
                <a:lnTo>
                  <a:pt x="1054933" y="0"/>
                </a:lnTo>
                <a:lnTo>
                  <a:pt x="1054933" y="527467"/>
                </a:lnTo>
                <a:lnTo>
                  <a:pt x="0" y="527467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en-SE"/>
          </a:p>
        </p:txBody>
      </p:sp>
      <p:sp>
        <p:nvSpPr>
          <p:cNvPr id="7" name="Freeform 7"/>
          <p:cNvSpPr/>
          <p:nvPr/>
        </p:nvSpPr>
        <p:spPr>
          <a:xfrm>
            <a:off x="709231" y="5473798"/>
            <a:ext cx="1054933" cy="555159"/>
          </a:xfrm>
          <a:custGeom>
            <a:avLst/>
            <a:gdLst/>
            <a:ahLst/>
            <a:cxnLst/>
            <a:rect l="l" t="t" r="r" b="b"/>
            <a:pathLst>
              <a:path w="1054933" h="555159">
                <a:moveTo>
                  <a:pt x="0" y="0"/>
                </a:moveTo>
                <a:lnTo>
                  <a:pt x="1054933" y="0"/>
                </a:lnTo>
                <a:lnTo>
                  <a:pt x="1054933" y="555159"/>
                </a:lnTo>
                <a:lnTo>
                  <a:pt x="0" y="555159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en-SE"/>
          </a:p>
        </p:txBody>
      </p:sp>
      <p:sp>
        <p:nvSpPr>
          <p:cNvPr id="8" name="Freeform 8"/>
          <p:cNvSpPr/>
          <p:nvPr/>
        </p:nvSpPr>
        <p:spPr>
          <a:xfrm>
            <a:off x="709231" y="4363051"/>
            <a:ext cx="980934" cy="653548"/>
          </a:xfrm>
          <a:custGeom>
            <a:avLst/>
            <a:gdLst/>
            <a:ahLst/>
            <a:cxnLst/>
            <a:rect l="l" t="t" r="r" b="b"/>
            <a:pathLst>
              <a:path w="980934" h="653548">
                <a:moveTo>
                  <a:pt x="0" y="0"/>
                </a:moveTo>
                <a:lnTo>
                  <a:pt x="980934" y="0"/>
                </a:lnTo>
                <a:lnTo>
                  <a:pt x="980934" y="653547"/>
                </a:lnTo>
                <a:lnTo>
                  <a:pt x="0" y="653547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/>
            </a:stretch>
          </a:blipFill>
        </p:spPr>
        <p:txBody>
          <a:bodyPr/>
          <a:lstStyle/>
          <a:p>
            <a:endParaRPr lang="en-SE"/>
          </a:p>
        </p:txBody>
      </p:sp>
      <p:sp>
        <p:nvSpPr>
          <p:cNvPr id="9" name="Freeform 9"/>
          <p:cNvSpPr/>
          <p:nvPr/>
        </p:nvSpPr>
        <p:spPr>
          <a:xfrm>
            <a:off x="15218098" y="279112"/>
            <a:ext cx="2516065" cy="2462909"/>
          </a:xfrm>
          <a:custGeom>
            <a:avLst/>
            <a:gdLst/>
            <a:ahLst/>
            <a:cxnLst/>
            <a:rect l="l" t="t" r="r" b="b"/>
            <a:pathLst>
              <a:path w="2516065" h="2462909">
                <a:moveTo>
                  <a:pt x="0" y="0"/>
                </a:moveTo>
                <a:lnTo>
                  <a:pt x="2516066" y="0"/>
                </a:lnTo>
                <a:lnTo>
                  <a:pt x="2516066" y="2462909"/>
                </a:lnTo>
                <a:lnTo>
                  <a:pt x="0" y="2462909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-4762" t="-31937" r="-8730" b="-31937"/>
            </a:stretch>
          </a:blipFill>
        </p:spPr>
        <p:txBody>
          <a:bodyPr/>
          <a:lstStyle/>
          <a:p>
            <a:endParaRPr lang="en-SE"/>
          </a:p>
        </p:txBody>
      </p:sp>
      <p:sp>
        <p:nvSpPr>
          <p:cNvPr id="11" name="TextBox 11"/>
          <p:cNvSpPr txBox="1"/>
          <p:nvPr/>
        </p:nvSpPr>
        <p:spPr>
          <a:xfrm>
            <a:off x="709231" y="411713"/>
            <a:ext cx="16740380" cy="159203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378"/>
              </a:lnSpc>
            </a:pPr>
            <a:r>
              <a:rPr lang="en-US" sz="4000" b="1" dirty="0">
                <a:solidFill>
                  <a:srgbClr val="FFFFFF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ASTRAZENECA PROUDLY SUPPORTS</a:t>
            </a:r>
          </a:p>
          <a:p>
            <a:pPr algn="l">
              <a:lnSpc>
                <a:spcPts val="6440"/>
              </a:lnSpc>
            </a:pPr>
            <a:r>
              <a:rPr lang="en-US" sz="4600" b="1" dirty="0">
                <a:solidFill>
                  <a:srgbClr val="FDB514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SAHLGRENSKA GLOBAL HEALTH HACKATHON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7617723" y="3784817"/>
            <a:ext cx="6625529" cy="37966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3" lvl="1" indent="-259082" algn="l">
              <a:lnSpc>
                <a:spcPts val="3360"/>
              </a:lnSpc>
              <a:buFont typeface="Arial"/>
              <a:buChar char="•"/>
            </a:pPr>
            <a:r>
              <a:rPr lang="en-US" sz="2400">
                <a:solidFill>
                  <a:srgbClr val="FDB514"/>
                </a:solidFill>
                <a:latin typeface="Codec Pro"/>
                <a:ea typeface="Codec Pro"/>
                <a:cs typeface="Codec Pro"/>
                <a:sym typeface="Codec Pro"/>
              </a:rPr>
              <a:t>Health equality &amp; access to care</a:t>
            </a:r>
          </a:p>
          <a:p>
            <a:pPr algn="l">
              <a:lnSpc>
                <a:spcPts val="3360"/>
              </a:lnSpc>
            </a:pPr>
            <a:endParaRPr lang="en-US" sz="2400">
              <a:solidFill>
                <a:srgbClr val="FDB514"/>
              </a:solidFill>
              <a:latin typeface="Codec Pro"/>
              <a:ea typeface="Codec Pro"/>
              <a:cs typeface="Codec Pro"/>
              <a:sym typeface="Codec Pro"/>
            </a:endParaRPr>
          </a:p>
          <a:p>
            <a:pPr marL="518163" lvl="1" indent="-259082" algn="l">
              <a:lnSpc>
                <a:spcPts val="3360"/>
              </a:lnSpc>
              <a:buFont typeface="Arial"/>
              <a:buChar char="•"/>
            </a:pPr>
            <a:r>
              <a:rPr lang="en-US" sz="2400">
                <a:solidFill>
                  <a:srgbClr val="FDB514"/>
                </a:solidFill>
                <a:latin typeface="Codec Pro"/>
                <a:ea typeface="Codec Pro"/>
                <a:cs typeface="Codec Pro"/>
                <a:sym typeface="Codec Pro"/>
              </a:rPr>
              <a:t>F*@# Cancer</a:t>
            </a:r>
          </a:p>
          <a:p>
            <a:pPr algn="l">
              <a:lnSpc>
                <a:spcPts val="3360"/>
              </a:lnSpc>
            </a:pPr>
            <a:endParaRPr lang="en-US" sz="2400">
              <a:solidFill>
                <a:srgbClr val="FDB514"/>
              </a:solidFill>
              <a:latin typeface="Codec Pro"/>
              <a:ea typeface="Codec Pro"/>
              <a:cs typeface="Codec Pro"/>
              <a:sym typeface="Codec Pro"/>
            </a:endParaRPr>
          </a:p>
          <a:p>
            <a:pPr marL="518163" lvl="1" indent="-259082" algn="l">
              <a:lnSpc>
                <a:spcPts val="3360"/>
              </a:lnSpc>
              <a:buFont typeface="Arial"/>
              <a:buChar char="•"/>
            </a:pPr>
            <a:r>
              <a:rPr lang="en-US" sz="2400">
                <a:solidFill>
                  <a:srgbClr val="FDB514"/>
                </a:solidFill>
                <a:latin typeface="Codec Pro"/>
                <a:ea typeface="Codec Pro"/>
                <a:cs typeface="Codec Pro"/>
                <a:sym typeface="Codec Pro"/>
              </a:rPr>
              <a:t>Healthy ageing</a:t>
            </a:r>
          </a:p>
          <a:p>
            <a:pPr algn="l">
              <a:lnSpc>
                <a:spcPts val="3360"/>
              </a:lnSpc>
            </a:pPr>
            <a:endParaRPr lang="en-US" sz="2400">
              <a:solidFill>
                <a:srgbClr val="FDB514"/>
              </a:solidFill>
              <a:latin typeface="Codec Pro"/>
              <a:ea typeface="Codec Pro"/>
              <a:cs typeface="Codec Pro"/>
              <a:sym typeface="Codec Pro"/>
            </a:endParaRPr>
          </a:p>
          <a:p>
            <a:pPr marL="518163" lvl="1" indent="-259082" algn="l">
              <a:lnSpc>
                <a:spcPts val="3360"/>
              </a:lnSpc>
              <a:buFont typeface="Arial"/>
              <a:buChar char="•"/>
            </a:pPr>
            <a:r>
              <a:rPr lang="en-US" sz="2400">
                <a:solidFill>
                  <a:srgbClr val="FDB514"/>
                </a:solidFill>
                <a:latin typeface="Codec Pro"/>
                <a:ea typeface="Codec Pro"/>
                <a:cs typeface="Codec Pro"/>
                <a:sym typeface="Codec Pro"/>
              </a:rPr>
              <a:t>Infection prevention &amp; control</a:t>
            </a:r>
          </a:p>
          <a:p>
            <a:pPr algn="l">
              <a:lnSpc>
                <a:spcPts val="3360"/>
              </a:lnSpc>
            </a:pPr>
            <a:endParaRPr lang="en-US" sz="2400">
              <a:solidFill>
                <a:srgbClr val="FDB514"/>
              </a:solidFill>
              <a:latin typeface="Codec Pro"/>
              <a:ea typeface="Codec Pro"/>
              <a:cs typeface="Codec Pro"/>
              <a:sym typeface="Codec Pro"/>
            </a:endParaRPr>
          </a:p>
          <a:p>
            <a:pPr marL="518163" lvl="1" indent="-259082" algn="l">
              <a:lnSpc>
                <a:spcPts val="3360"/>
              </a:lnSpc>
              <a:buFont typeface="Arial"/>
              <a:buChar char="•"/>
            </a:pPr>
            <a:r>
              <a:rPr lang="en-US" sz="2400">
                <a:solidFill>
                  <a:srgbClr val="FDB514"/>
                </a:solidFill>
                <a:latin typeface="Codec Pro"/>
                <a:ea typeface="Codec Pro"/>
                <a:cs typeface="Codec Pro"/>
                <a:sym typeface="Codec Pro"/>
              </a:rPr>
              <a:t>Smart, safe &amp; sustainable healthcare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2268460" y="3220937"/>
            <a:ext cx="2873425" cy="6496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2520"/>
              </a:lnSpc>
            </a:pPr>
            <a:r>
              <a:rPr lang="en-US" sz="1800">
                <a:solidFill>
                  <a:srgbClr val="FFFFFF"/>
                </a:solidFill>
                <a:latin typeface="Codec Pro"/>
                <a:ea typeface="Codec Pro"/>
                <a:cs typeface="Codec Pro"/>
                <a:sym typeface="Codec Pro"/>
              </a:rPr>
              <a:t>Gothenburg, Stockholm</a:t>
            </a:r>
          </a:p>
          <a:p>
            <a:pPr algn="just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Codec Pro"/>
                <a:ea typeface="Codec Pro"/>
                <a:cs typeface="Codec Pro"/>
                <a:sym typeface="Codec Pro"/>
              </a:rPr>
              <a:t>&amp; Malmö. </a:t>
            </a:r>
            <a:r>
              <a:rPr lang="en-US" sz="1800" b="1">
                <a:solidFill>
                  <a:srgbClr val="FFFFFF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Sweden</a:t>
            </a:r>
            <a:r>
              <a:rPr lang="en-US" sz="1800">
                <a:solidFill>
                  <a:srgbClr val="FFFFFF"/>
                </a:solidFill>
                <a:latin typeface="Codec Pro"/>
                <a:ea typeface="Codec Pro"/>
                <a:cs typeface="Codec Pro"/>
                <a:sym typeface="Codec Pro"/>
              </a:rPr>
              <a:t>. Feb 1-2.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2262656" y="4331685"/>
            <a:ext cx="1849934" cy="6496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2520"/>
              </a:lnSpc>
            </a:pPr>
            <a:r>
              <a:rPr lang="en-US" sz="1800">
                <a:solidFill>
                  <a:srgbClr val="FFFFFF"/>
                </a:solidFill>
                <a:latin typeface="Codec Pro"/>
                <a:ea typeface="Codec Pro"/>
                <a:cs typeface="Codec Pro"/>
                <a:sym typeface="Codec Pro"/>
              </a:rPr>
              <a:t>Barcelona</a:t>
            </a:r>
          </a:p>
          <a:p>
            <a:pPr algn="just">
              <a:lnSpc>
                <a:spcPts val="2520"/>
              </a:lnSpc>
              <a:spcBef>
                <a:spcPct val="0"/>
              </a:spcBef>
            </a:pPr>
            <a:r>
              <a:rPr lang="en-US" sz="1800" b="1">
                <a:solidFill>
                  <a:srgbClr val="FFFFFF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Spain</a:t>
            </a:r>
            <a:r>
              <a:rPr lang="en-US" sz="1800">
                <a:solidFill>
                  <a:srgbClr val="FFFFFF"/>
                </a:solidFill>
                <a:latin typeface="Codec Pro"/>
                <a:ea typeface="Codec Pro"/>
                <a:cs typeface="Codec Pro"/>
                <a:sym typeface="Codec Pro"/>
              </a:rPr>
              <a:t>. Feb 22-23.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2262656" y="5393238"/>
            <a:ext cx="1702891" cy="6496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2520"/>
              </a:lnSpc>
            </a:pPr>
            <a:r>
              <a:rPr lang="en-US" sz="1800">
                <a:solidFill>
                  <a:srgbClr val="FFFFFF"/>
                </a:solidFill>
                <a:latin typeface="Codec Pro"/>
                <a:ea typeface="Codec Pro"/>
                <a:cs typeface="Codec Pro"/>
                <a:sym typeface="Codec Pro"/>
              </a:rPr>
              <a:t>Boston &amp; Miami</a:t>
            </a:r>
          </a:p>
          <a:p>
            <a:pPr algn="just">
              <a:lnSpc>
                <a:spcPts val="2520"/>
              </a:lnSpc>
              <a:spcBef>
                <a:spcPct val="0"/>
              </a:spcBef>
            </a:pPr>
            <a:r>
              <a:rPr lang="en-US" sz="1800" b="1">
                <a:solidFill>
                  <a:srgbClr val="FFFFFF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USA</a:t>
            </a:r>
            <a:r>
              <a:rPr lang="en-US" sz="1800">
                <a:solidFill>
                  <a:srgbClr val="FFFFFF"/>
                </a:solidFill>
                <a:latin typeface="Codec Pro"/>
                <a:ea typeface="Codec Pro"/>
                <a:cs typeface="Codec Pro"/>
                <a:sym typeface="Codec Pro"/>
              </a:rPr>
              <a:t>. April 5-6.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2268460" y="6391750"/>
            <a:ext cx="1533525" cy="6206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2520"/>
              </a:lnSpc>
            </a:pPr>
            <a:r>
              <a:rPr lang="en-US" sz="1800" dirty="0">
                <a:solidFill>
                  <a:srgbClr val="FFFFFF"/>
                </a:solidFill>
                <a:latin typeface="Codec Pro"/>
                <a:ea typeface="Codec Pro"/>
                <a:cs typeface="Codec Pro"/>
                <a:sym typeface="Codec Pro"/>
              </a:rPr>
              <a:t>London</a:t>
            </a:r>
          </a:p>
          <a:p>
            <a:pPr algn="just">
              <a:lnSpc>
                <a:spcPts val="2520"/>
              </a:lnSpc>
              <a:spcBef>
                <a:spcPct val="0"/>
              </a:spcBef>
            </a:pPr>
            <a:r>
              <a:rPr lang="en-US" sz="1800" b="1" dirty="0">
                <a:solidFill>
                  <a:srgbClr val="FFFFFF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UK</a:t>
            </a:r>
            <a:r>
              <a:rPr lang="en-US" sz="1800" dirty="0">
                <a:solidFill>
                  <a:srgbClr val="FFFFFF"/>
                </a:solidFill>
                <a:latin typeface="Codec Pro"/>
                <a:ea typeface="Codec Pro"/>
                <a:cs typeface="Codec Pro"/>
                <a:sym typeface="Codec Pro"/>
              </a:rPr>
              <a:t>. </a:t>
            </a:r>
            <a:r>
              <a:rPr lang="en-US" dirty="0">
                <a:solidFill>
                  <a:srgbClr val="FFFFFF"/>
                </a:solidFill>
                <a:latin typeface="Codec Pro"/>
                <a:ea typeface="Codec Pro"/>
                <a:cs typeface="Codec Pro"/>
                <a:sym typeface="Codec Pro"/>
              </a:rPr>
              <a:t>May 10-11</a:t>
            </a:r>
            <a:r>
              <a:rPr lang="en-US" sz="1800" dirty="0">
                <a:solidFill>
                  <a:srgbClr val="FFFFFF"/>
                </a:solidFill>
                <a:latin typeface="Codec Pro"/>
                <a:ea typeface="Codec Pro"/>
                <a:cs typeface="Codec Pro"/>
                <a:sym typeface="Codec Pro"/>
              </a:rPr>
              <a:t>.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2262656" y="7429164"/>
            <a:ext cx="2236589" cy="6206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2520"/>
              </a:lnSpc>
            </a:pPr>
            <a:r>
              <a:rPr lang="en-US" sz="1800" dirty="0">
                <a:solidFill>
                  <a:srgbClr val="FFFFFF"/>
                </a:solidFill>
                <a:latin typeface="Codec Pro"/>
                <a:ea typeface="Codec Pro"/>
                <a:cs typeface="Codec Pro"/>
                <a:sym typeface="Codec Pro"/>
              </a:rPr>
              <a:t>Göttingen</a:t>
            </a:r>
          </a:p>
          <a:p>
            <a:pPr algn="just">
              <a:lnSpc>
                <a:spcPts val="2520"/>
              </a:lnSpc>
              <a:spcBef>
                <a:spcPct val="0"/>
              </a:spcBef>
            </a:pPr>
            <a:r>
              <a:rPr lang="en-US" sz="1800" b="1" dirty="0">
                <a:solidFill>
                  <a:srgbClr val="FFFFFF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Germany</a:t>
            </a:r>
            <a:r>
              <a:rPr lang="en-US" sz="1800" dirty="0">
                <a:solidFill>
                  <a:srgbClr val="FFFFFF"/>
                </a:solidFill>
                <a:latin typeface="Codec Pro"/>
                <a:ea typeface="Codec Pro"/>
                <a:cs typeface="Codec Pro"/>
                <a:sym typeface="Codec Pro"/>
              </a:rPr>
              <a:t>. </a:t>
            </a:r>
            <a:r>
              <a:rPr lang="en-US" dirty="0">
                <a:solidFill>
                  <a:srgbClr val="FFFFFF"/>
                </a:solidFill>
                <a:latin typeface="Codec Pro"/>
                <a:ea typeface="Codec Pro"/>
                <a:cs typeface="Codec Pro"/>
                <a:sym typeface="Codec Pro"/>
              </a:rPr>
              <a:t>May 24-25.</a:t>
            </a:r>
            <a:endParaRPr lang="en-US" sz="1800" dirty="0">
              <a:solidFill>
                <a:srgbClr val="FFFFFF"/>
              </a:solidFill>
              <a:latin typeface="Codec Pro"/>
              <a:ea typeface="Codec Pro"/>
              <a:cs typeface="Codec Pro"/>
              <a:sym typeface="Codec Pro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2262656" y="8554268"/>
            <a:ext cx="1702891" cy="61593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2520"/>
              </a:lnSpc>
            </a:pPr>
            <a:r>
              <a:rPr lang="en-US" sz="1800" dirty="0">
                <a:solidFill>
                  <a:srgbClr val="FFFFFF"/>
                </a:solidFill>
                <a:latin typeface="Codec Pro"/>
                <a:ea typeface="Codec Pro"/>
                <a:cs typeface="Codec Pro"/>
                <a:sym typeface="Codec Pro"/>
              </a:rPr>
              <a:t>Singapore</a:t>
            </a:r>
          </a:p>
          <a:p>
            <a:pPr algn="just">
              <a:lnSpc>
                <a:spcPts val="2520"/>
              </a:lnSpc>
              <a:spcBef>
                <a:spcPct val="0"/>
              </a:spcBef>
            </a:pPr>
            <a:r>
              <a:rPr lang="en-US" dirty="0">
                <a:solidFill>
                  <a:srgbClr val="FFFFFF"/>
                </a:solidFill>
                <a:latin typeface="Codec Pro"/>
                <a:ea typeface="Codec Pro"/>
                <a:cs typeface="Codec Pro"/>
                <a:sym typeface="Codec Pro"/>
              </a:rPr>
              <a:t>July 5-6.</a:t>
            </a:r>
            <a:endParaRPr lang="en-US" sz="1800" dirty="0">
              <a:solidFill>
                <a:srgbClr val="FFFFFF"/>
              </a:solidFill>
              <a:latin typeface="Codec Pro"/>
              <a:ea typeface="Codec Pro"/>
              <a:cs typeface="Codec Pro"/>
              <a:sym typeface="Codec Pro"/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6108864" y="3128795"/>
            <a:ext cx="9326937" cy="4438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360"/>
              </a:lnSpc>
              <a:spcBef>
                <a:spcPct val="0"/>
              </a:spcBef>
            </a:pPr>
            <a:r>
              <a:rPr lang="en-US" sz="2400">
                <a:solidFill>
                  <a:srgbClr val="FFFFFF"/>
                </a:solidFill>
                <a:latin typeface="Codec Pro"/>
                <a:ea typeface="Codec Pro"/>
                <a:cs typeface="Codec Pro"/>
                <a:sym typeface="Codec Pro"/>
              </a:rPr>
              <a:t>Choose one of five global health challenges:</a:t>
            </a:r>
          </a:p>
        </p:txBody>
      </p:sp>
      <p:sp>
        <p:nvSpPr>
          <p:cNvPr id="20" name="Freeform 20"/>
          <p:cNvSpPr/>
          <p:nvPr/>
        </p:nvSpPr>
        <p:spPr>
          <a:xfrm>
            <a:off x="6108864" y="3870542"/>
            <a:ext cx="1271511" cy="954434"/>
          </a:xfrm>
          <a:custGeom>
            <a:avLst/>
            <a:gdLst/>
            <a:ahLst/>
            <a:cxnLst/>
            <a:rect l="l" t="t" r="r" b="b"/>
            <a:pathLst>
              <a:path w="1271511" h="954434">
                <a:moveTo>
                  <a:pt x="0" y="0"/>
                </a:moveTo>
                <a:lnTo>
                  <a:pt x="1271511" y="0"/>
                </a:lnTo>
                <a:lnTo>
                  <a:pt x="1271511" y="954434"/>
                </a:lnTo>
                <a:lnTo>
                  <a:pt x="0" y="954434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/>
            </a:stretch>
          </a:blipFill>
        </p:spPr>
        <p:txBody>
          <a:bodyPr/>
          <a:lstStyle/>
          <a:p>
            <a:endParaRPr lang="en-SE"/>
          </a:p>
        </p:txBody>
      </p:sp>
      <p:sp>
        <p:nvSpPr>
          <p:cNvPr id="21" name="Freeform 21"/>
          <p:cNvSpPr/>
          <p:nvPr/>
        </p:nvSpPr>
        <p:spPr>
          <a:xfrm>
            <a:off x="6108864" y="4834501"/>
            <a:ext cx="1271511" cy="954434"/>
          </a:xfrm>
          <a:custGeom>
            <a:avLst/>
            <a:gdLst/>
            <a:ahLst/>
            <a:cxnLst/>
            <a:rect l="l" t="t" r="r" b="b"/>
            <a:pathLst>
              <a:path w="1271511" h="954434">
                <a:moveTo>
                  <a:pt x="0" y="0"/>
                </a:moveTo>
                <a:lnTo>
                  <a:pt x="1271511" y="0"/>
                </a:lnTo>
                <a:lnTo>
                  <a:pt x="1271511" y="954434"/>
                </a:lnTo>
                <a:lnTo>
                  <a:pt x="0" y="954434"/>
                </a:lnTo>
                <a:lnTo>
                  <a:pt x="0" y="0"/>
                </a:lnTo>
                <a:close/>
              </a:path>
            </a:pathLst>
          </a:custGeom>
          <a:blipFill>
            <a:blip r:embed="rId11"/>
            <a:stretch>
              <a:fillRect/>
            </a:stretch>
          </a:blipFill>
        </p:spPr>
        <p:txBody>
          <a:bodyPr/>
          <a:lstStyle/>
          <a:p>
            <a:endParaRPr lang="en-SE"/>
          </a:p>
        </p:txBody>
      </p:sp>
      <p:sp>
        <p:nvSpPr>
          <p:cNvPr id="22" name="Freeform 22"/>
          <p:cNvSpPr/>
          <p:nvPr/>
        </p:nvSpPr>
        <p:spPr>
          <a:xfrm>
            <a:off x="6108864" y="5781738"/>
            <a:ext cx="1271511" cy="954434"/>
          </a:xfrm>
          <a:custGeom>
            <a:avLst/>
            <a:gdLst/>
            <a:ahLst/>
            <a:cxnLst/>
            <a:rect l="l" t="t" r="r" b="b"/>
            <a:pathLst>
              <a:path w="1271511" h="954434">
                <a:moveTo>
                  <a:pt x="0" y="0"/>
                </a:moveTo>
                <a:lnTo>
                  <a:pt x="1271511" y="0"/>
                </a:lnTo>
                <a:lnTo>
                  <a:pt x="1271511" y="954434"/>
                </a:lnTo>
                <a:lnTo>
                  <a:pt x="0" y="954434"/>
                </a:lnTo>
                <a:lnTo>
                  <a:pt x="0" y="0"/>
                </a:lnTo>
                <a:close/>
              </a:path>
            </a:pathLst>
          </a:custGeom>
          <a:blipFill>
            <a:blip r:embed="rId12"/>
            <a:stretch>
              <a:fillRect/>
            </a:stretch>
          </a:blipFill>
        </p:spPr>
        <p:txBody>
          <a:bodyPr/>
          <a:lstStyle/>
          <a:p>
            <a:endParaRPr lang="en-SE"/>
          </a:p>
        </p:txBody>
      </p:sp>
      <p:sp>
        <p:nvSpPr>
          <p:cNvPr id="23" name="Freeform 23"/>
          <p:cNvSpPr/>
          <p:nvPr/>
        </p:nvSpPr>
        <p:spPr>
          <a:xfrm>
            <a:off x="6108864" y="6721883"/>
            <a:ext cx="1271511" cy="954434"/>
          </a:xfrm>
          <a:custGeom>
            <a:avLst/>
            <a:gdLst/>
            <a:ahLst/>
            <a:cxnLst/>
            <a:rect l="l" t="t" r="r" b="b"/>
            <a:pathLst>
              <a:path w="1271511" h="954434">
                <a:moveTo>
                  <a:pt x="0" y="0"/>
                </a:moveTo>
                <a:lnTo>
                  <a:pt x="1271511" y="0"/>
                </a:lnTo>
                <a:lnTo>
                  <a:pt x="1271511" y="954434"/>
                </a:lnTo>
                <a:lnTo>
                  <a:pt x="0" y="954434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/>
            </a:stretch>
          </a:blipFill>
        </p:spPr>
        <p:txBody>
          <a:bodyPr/>
          <a:lstStyle/>
          <a:p>
            <a:endParaRPr lang="en-SE"/>
          </a:p>
        </p:txBody>
      </p:sp>
      <p:sp>
        <p:nvSpPr>
          <p:cNvPr id="24" name="Freeform 24"/>
          <p:cNvSpPr/>
          <p:nvPr/>
        </p:nvSpPr>
        <p:spPr>
          <a:xfrm>
            <a:off x="6108864" y="7671916"/>
            <a:ext cx="1271511" cy="954434"/>
          </a:xfrm>
          <a:custGeom>
            <a:avLst/>
            <a:gdLst/>
            <a:ahLst/>
            <a:cxnLst/>
            <a:rect l="l" t="t" r="r" b="b"/>
            <a:pathLst>
              <a:path w="1271511" h="954434">
                <a:moveTo>
                  <a:pt x="0" y="0"/>
                </a:moveTo>
                <a:lnTo>
                  <a:pt x="1271511" y="0"/>
                </a:lnTo>
                <a:lnTo>
                  <a:pt x="1271511" y="954434"/>
                </a:lnTo>
                <a:lnTo>
                  <a:pt x="0" y="954434"/>
                </a:lnTo>
                <a:lnTo>
                  <a:pt x="0" y="0"/>
                </a:lnTo>
                <a:close/>
              </a:path>
            </a:pathLst>
          </a:custGeom>
          <a:blipFill>
            <a:blip r:embed="rId14"/>
            <a:stretch>
              <a:fillRect/>
            </a:stretch>
          </a:blipFill>
        </p:spPr>
        <p:txBody>
          <a:bodyPr/>
          <a:lstStyle/>
          <a:p>
            <a:endParaRPr lang="en-SE"/>
          </a:p>
        </p:txBody>
      </p:sp>
      <p:sp>
        <p:nvSpPr>
          <p:cNvPr id="25" name="TextBox 25"/>
          <p:cNvSpPr txBox="1"/>
          <p:nvPr/>
        </p:nvSpPr>
        <p:spPr>
          <a:xfrm>
            <a:off x="6108864" y="8876483"/>
            <a:ext cx="11340748" cy="387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800"/>
              </a:lnSpc>
              <a:spcBef>
                <a:spcPct val="0"/>
              </a:spcBef>
            </a:pPr>
            <a:r>
              <a:rPr lang="en-US" sz="2000">
                <a:solidFill>
                  <a:srgbClr val="F48580"/>
                </a:solidFill>
                <a:latin typeface="Codec Pro"/>
                <a:ea typeface="Codec Pro"/>
                <a:cs typeface="Codec Pro"/>
                <a:sym typeface="Codec Pro"/>
              </a:rPr>
              <a:t>We welcome participants from all backgrounds. Coding experience is not required.</a:t>
            </a:r>
          </a:p>
        </p:txBody>
      </p:sp>
      <p:pic>
        <p:nvPicPr>
          <p:cNvPr id="27" name="Bildobjekt 26" descr="En bild som visar text, skärmbild, cirkel, Grafik&#10;&#10;Automatiskt genererad beskrivning">
            <a:extLst>
              <a:ext uri="{FF2B5EF4-FFF2-40B4-BE49-F238E27FC236}">
                <a16:creationId xmlns:a16="http://schemas.microsoft.com/office/drawing/2014/main" id="{CE992ACA-1D19-67A1-C225-681FA788C65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0704" y="4485907"/>
            <a:ext cx="3086100" cy="3086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7460726" y="-1165610"/>
            <a:ext cx="33080294" cy="12687966"/>
          </a:xfrm>
          <a:custGeom>
            <a:avLst/>
            <a:gdLst/>
            <a:ahLst/>
            <a:cxnLst/>
            <a:rect l="l" t="t" r="r" b="b"/>
            <a:pathLst>
              <a:path w="33080294" h="12687966">
                <a:moveTo>
                  <a:pt x="0" y="0"/>
                </a:moveTo>
                <a:lnTo>
                  <a:pt x="33080294" y="0"/>
                </a:lnTo>
                <a:lnTo>
                  <a:pt x="33080294" y="12687966"/>
                </a:lnTo>
                <a:lnTo>
                  <a:pt x="0" y="1268796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644" t="-27553" b="-20047"/>
            </a:stretch>
          </a:blipFill>
        </p:spPr>
        <p:txBody>
          <a:bodyPr/>
          <a:lstStyle/>
          <a:p>
            <a:endParaRPr lang="en-SE"/>
          </a:p>
        </p:txBody>
      </p:sp>
      <p:sp>
        <p:nvSpPr>
          <p:cNvPr id="3" name="Freeform 3"/>
          <p:cNvSpPr/>
          <p:nvPr/>
        </p:nvSpPr>
        <p:spPr>
          <a:xfrm>
            <a:off x="8156579" y="4380232"/>
            <a:ext cx="1878017" cy="1251229"/>
          </a:xfrm>
          <a:custGeom>
            <a:avLst/>
            <a:gdLst/>
            <a:ahLst/>
            <a:cxnLst/>
            <a:rect l="l" t="t" r="r" b="b"/>
            <a:pathLst>
              <a:path w="1878017" h="1251229">
                <a:moveTo>
                  <a:pt x="0" y="0"/>
                </a:moveTo>
                <a:lnTo>
                  <a:pt x="1878017" y="0"/>
                </a:lnTo>
                <a:lnTo>
                  <a:pt x="1878017" y="1251229"/>
                </a:lnTo>
                <a:lnTo>
                  <a:pt x="0" y="125122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SE"/>
          </a:p>
        </p:txBody>
      </p:sp>
      <p:sp>
        <p:nvSpPr>
          <p:cNvPr id="4" name="Freeform 4"/>
          <p:cNvSpPr/>
          <p:nvPr/>
        </p:nvSpPr>
        <p:spPr>
          <a:xfrm>
            <a:off x="5778948" y="2721843"/>
            <a:ext cx="6600946" cy="6120878"/>
          </a:xfrm>
          <a:custGeom>
            <a:avLst/>
            <a:gdLst/>
            <a:ahLst/>
            <a:cxnLst/>
            <a:rect l="l" t="t" r="r" b="b"/>
            <a:pathLst>
              <a:path w="6600946" h="6120878">
                <a:moveTo>
                  <a:pt x="0" y="0"/>
                </a:moveTo>
                <a:lnTo>
                  <a:pt x="6600946" y="0"/>
                </a:lnTo>
                <a:lnTo>
                  <a:pt x="6600946" y="6120878"/>
                </a:lnTo>
                <a:lnTo>
                  <a:pt x="0" y="612087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SE"/>
          </a:p>
        </p:txBody>
      </p:sp>
      <p:sp>
        <p:nvSpPr>
          <p:cNvPr id="5" name="Freeform 5"/>
          <p:cNvSpPr/>
          <p:nvPr/>
        </p:nvSpPr>
        <p:spPr>
          <a:xfrm>
            <a:off x="10214121" y="3817724"/>
            <a:ext cx="1266677" cy="760006"/>
          </a:xfrm>
          <a:custGeom>
            <a:avLst/>
            <a:gdLst/>
            <a:ahLst/>
            <a:cxnLst/>
            <a:rect l="l" t="t" r="r" b="b"/>
            <a:pathLst>
              <a:path w="1266677" h="760006">
                <a:moveTo>
                  <a:pt x="0" y="0"/>
                </a:moveTo>
                <a:lnTo>
                  <a:pt x="1266677" y="0"/>
                </a:lnTo>
                <a:lnTo>
                  <a:pt x="1266677" y="760006"/>
                </a:lnTo>
                <a:lnTo>
                  <a:pt x="0" y="76000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SE"/>
          </a:p>
        </p:txBody>
      </p:sp>
      <p:sp>
        <p:nvSpPr>
          <p:cNvPr id="6" name="Freeform 6"/>
          <p:cNvSpPr/>
          <p:nvPr/>
        </p:nvSpPr>
        <p:spPr>
          <a:xfrm>
            <a:off x="8664869" y="4577730"/>
            <a:ext cx="1252179" cy="782612"/>
          </a:xfrm>
          <a:custGeom>
            <a:avLst/>
            <a:gdLst/>
            <a:ahLst/>
            <a:cxnLst/>
            <a:rect l="l" t="t" r="r" b="b"/>
            <a:pathLst>
              <a:path w="1252179" h="782612">
                <a:moveTo>
                  <a:pt x="0" y="0"/>
                </a:moveTo>
                <a:lnTo>
                  <a:pt x="1252180" y="0"/>
                </a:lnTo>
                <a:lnTo>
                  <a:pt x="1252180" y="782612"/>
                </a:lnTo>
                <a:lnTo>
                  <a:pt x="0" y="782612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en-SE"/>
          </a:p>
        </p:txBody>
      </p:sp>
      <p:sp>
        <p:nvSpPr>
          <p:cNvPr id="7" name="Freeform 7"/>
          <p:cNvSpPr/>
          <p:nvPr/>
        </p:nvSpPr>
        <p:spPr>
          <a:xfrm>
            <a:off x="10213937" y="6211301"/>
            <a:ext cx="1266861" cy="844046"/>
          </a:xfrm>
          <a:custGeom>
            <a:avLst/>
            <a:gdLst/>
            <a:ahLst/>
            <a:cxnLst/>
            <a:rect l="l" t="t" r="r" b="b"/>
            <a:pathLst>
              <a:path w="1266861" h="844046">
                <a:moveTo>
                  <a:pt x="0" y="0"/>
                </a:moveTo>
                <a:lnTo>
                  <a:pt x="1266861" y="0"/>
                </a:lnTo>
                <a:lnTo>
                  <a:pt x="1266861" y="844046"/>
                </a:lnTo>
                <a:lnTo>
                  <a:pt x="0" y="844046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en-SE"/>
          </a:p>
        </p:txBody>
      </p:sp>
      <p:sp>
        <p:nvSpPr>
          <p:cNvPr id="8" name="Freeform 8"/>
          <p:cNvSpPr/>
          <p:nvPr/>
        </p:nvSpPr>
        <p:spPr>
          <a:xfrm>
            <a:off x="8156579" y="3330861"/>
            <a:ext cx="1267043" cy="633522"/>
          </a:xfrm>
          <a:custGeom>
            <a:avLst/>
            <a:gdLst/>
            <a:ahLst/>
            <a:cxnLst/>
            <a:rect l="l" t="t" r="r" b="b"/>
            <a:pathLst>
              <a:path w="1267043" h="633522">
                <a:moveTo>
                  <a:pt x="0" y="0"/>
                </a:moveTo>
                <a:lnTo>
                  <a:pt x="1267043" y="0"/>
                </a:lnTo>
                <a:lnTo>
                  <a:pt x="1267043" y="633521"/>
                </a:lnTo>
                <a:lnTo>
                  <a:pt x="0" y="633521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/>
            </a:stretch>
          </a:blipFill>
        </p:spPr>
        <p:txBody>
          <a:bodyPr/>
          <a:lstStyle/>
          <a:p>
            <a:endParaRPr lang="en-SE"/>
          </a:p>
        </p:txBody>
      </p:sp>
      <p:sp>
        <p:nvSpPr>
          <p:cNvPr id="9" name="Freeform 9"/>
          <p:cNvSpPr/>
          <p:nvPr/>
        </p:nvSpPr>
        <p:spPr>
          <a:xfrm>
            <a:off x="6609122" y="4840036"/>
            <a:ext cx="1264752" cy="665576"/>
          </a:xfrm>
          <a:custGeom>
            <a:avLst/>
            <a:gdLst/>
            <a:ahLst/>
            <a:cxnLst/>
            <a:rect l="l" t="t" r="r" b="b"/>
            <a:pathLst>
              <a:path w="1264752" h="665576">
                <a:moveTo>
                  <a:pt x="0" y="0"/>
                </a:moveTo>
                <a:lnTo>
                  <a:pt x="1264752" y="0"/>
                </a:lnTo>
                <a:lnTo>
                  <a:pt x="1264752" y="665576"/>
                </a:lnTo>
                <a:lnTo>
                  <a:pt x="0" y="665576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/>
            </a:stretch>
          </a:blipFill>
        </p:spPr>
        <p:txBody>
          <a:bodyPr/>
          <a:lstStyle/>
          <a:p>
            <a:endParaRPr lang="en-SE"/>
          </a:p>
        </p:txBody>
      </p:sp>
      <p:sp>
        <p:nvSpPr>
          <p:cNvPr id="10" name="Freeform 10"/>
          <p:cNvSpPr/>
          <p:nvPr/>
        </p:nvSpPr>
        <p:spPr>
          <a:xfrm>
            <a:off x="7518631" y="6205282"/>
            <a:ext cx="1275895" cy="850065"/>
          </a:xfrm>
          <a:custGeom>
            <a:avLst/>
            <a:gdLst/>
            <a:ahLst/>
            <a:cxnLst/>
            <a:rect l="l" t="t" r="r" b="b"/>
            <a:pathLst>
              <a:path w="1275895" h="850065">
                <a:moveTo>
                  <a:pt x="0" y="0"/>
                </a:moveTo>
                <a:lnTo>
                  <a:pt x="1275895" y="0"/>
                </a:lnTo>
                <a:lnTo>
                  <a:pt x="1275895" y="850065"/>
                </a:lnTo>
                <a:lnTo>
                  <a:pt x="0" y="85006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SE"/>
          </a:p>
        </p:txBody>
      </p:sp>
      <p:sp>
        <p:nvSpPr>
          <p:cNvPr id="11" name="Freeform 11"/>
          <p:cNvSpPr/>
          <p:nvPr/>
        </p:nvSpPr>
        <p:spPr>
          <a:xfrm>
            <a:off x="14630322" y="258934"/>
            <a:ext cx="2855546" cy="2462909"/>
          </a:xfrm>
          <a:custGeom>
            <a:avLst/>
            <a:gdLst/>
            <a:ahLst/>
            <a:cxnLst/>
            <a:rect l="l" t="t" r="r" b="b"/>
            <a:pathLst>
              <a:path w="2855546" h="2462909">
                <a:moveTo>
                  <a:pt x="0" y="0"/>
                </a:moveTo>
                <a:lnTo>
                  <a:pt x="2855546" y="0"/>
                </a:lnTo>
                <a:lnTo>
                  <a:pt x="2855546" y="2462909"/>
                </a:lnTo>
                <a:lnTo>
                  <a:pt x="0" y="2462909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t="-31937" b="-31937"/>
            </a:stretch>
          </a:blipFill>
        </p:spPr>
        <p:txBody>
          <a:bodyPr/>
          <a:lstStyle/>
          <a:p>
            <a:endParaRPr lang="en-SE"/>
          </a:p>
        </p:txBody>
      </p:sp>
      <p:sp>
        <p:nvSpPr>
          <p:cNvPr id="12" name="TextBox 12"/>
          <p:cNvSpPr txBox="1"/>
          <p:nvPr/>
        </p:nvSpPr>
        <p:spPr>
          <a:xfrm>
            <a:off x="795494" y="342027"/>
            <a:ext cx="16740380" cy="16559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378"/>
              </a:lnSpc>
            </a:pPr>
            <a:r>
              <a:rPr lang="en-US" sz="4556" b="1" dirty="0">
                <a:solidFill>
                  <a:srgbClr val="FFFFFF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ASTRAZENECA PROUDLY SUPPORTS</a:t>
            </a:r>
          </a:p>
          <a:p>
            <a:pPr algn="l">
              <a:lnSpc>
                <a:spcPts val="6378"/>
              </a:lnSpc>
            </a:pPr>
            <a:r>
              <a:rPr lang="en-US" sz="4556" b="1" dirty="0">
                <a:solidFill>
                  <a:srgbClr val="FDB514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SAHLGRENSKA GLOBAL HEALTH HACKATHON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795494" y="9124950"/>
            <a:ext cx="10931277" cy="7035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320"/>
              </a:lnSpc>
              <a:spcBef>
                <a:spcPct val="0"/>
              </a:spcBef>
            </a:pPr>
            <a:r>
              <a:rPr lang="en-US" sz="3800">
                <a:solidFill>
                  <a:srgbClr val="FFFFFF"/>
                </a:solidFill>
                <a:latin typeface="Codec Pro"/>
                <a:ea typeface="Codec Pro"/>
                <a:cs typeface="Codec Pro"/>
                <a:sym typeface="Codec Pro"/>
              </a:rPr>
              <a:t>Co-action to address global health challenges. 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3170469" y="3216561"/>
            <a:ext cx="2857460" cy="5715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sz="3000">
                <a:solidFill>
                  <a:srgbClr val="FFFFFF"/>
                </a:solidFill>
                <a:latin typeface="Codec Pro"/>
                <a:ea typeface="Codec Pro"/>
                <a:cs typeface="Codec Pro"/>
                <a:sym typeface="Codec Pro"/>
              </a:rPr>
              <a:t>Sign-up now!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795494" y="3216561"/>
            <a:ext cx="3676947" cy="5715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sz="3000">
                <a:solidFill>
                  <a:srgbClr val="FFFFFF"/>
                </a:solidFill>
                <a:latin typeface="Codec Pro"/>
                <a:ea typeface="Codec Pro"/>
                <a:cs typeface="Codec Pro"/>
                <a:sym typeface="Codec Pro"/>
              </a:rPr>
              <a:t>Challenge areas: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603918" y="3974437"/>
            <a:ext cx="6625529" cy="37966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3" lvl="1" indent="-259082" algn="l">
              <a:lnSpc>
                <a:spcPts val="3360"/>
              </a:lnSpc>
              <a:buFont typeface="Arial"/>
              <a:buChar char="•"/>
            </a:pPr>
            <a:r>
              <a:rPr lang="en-US" sz="2400">
                <a:solidFill>
                  <a:srgbClr val="FDB514"/>
                </a:solidFill>
                <a:latin typeface="Codec Pro"/>
                <a:ea typeface="Codec Pro"/>
                <a:cs typeface="Codec Pro"/>
                <a:sym typeface="Codec Pro"/>
              </a:rPr>
              <a:t>Health equality &amp; access to care</a:t>
            </a:r>
          </a:p>
          <a:p>
            <a:pPr algn="l">
              <a:lnSpc>
                <a:spcPts val="3360"/>
              </a:lnSpc>
            </a:pPr>
            <a:endParaRPr lang="en-US" sz="2400">
              <a:solidFill>
                <a:srgbClr val="FDB514"/>
              </a:solidFill>
              <a:latin typeface="Codec Pro"/>
              <a:ea typeface="Codec Pro"/>
              <a:cs typeface="Codec Pro"/>
              <a:sym typeface="Codec Pro"/>
            </a:endParaRPr>
          </a:p>
          <a:p>
            <a:pPr marL="518163" lvl="1" indent="-259082" algn="l">
              <a:lnSpc>
                <a:spcPts val="3360"/>
              </a:lnSpc>
              <a:buFont typeface="Arial"/>
              <a:buChar char="•"/>
            </a:pPr>
            <a:r>
              <a:rPr lang="en-US" sz="2400">
                <a:solidFill>
                  <a:srgbClr val="FDB514"/>
                </a:solidFill>
                <a:latin typeface="Codec Pro"/>
                <a:ea typeface="Codec Pro"/>
                <a:cs typeface="Codec Pro"/>
                <a:sym typeface="Codec Pro"/>
              </a:rPr>
              <a:t>F*@# Cancer</a:t>
            </a:r>
          </a:p>
          <a:p>
            <a:pPr algn="l">
              <a:lnSpc>
                <a:spcPts val="3360"/>
              </a:lnSpc>
            </a:pPr>
            <a:endParaRPr lang="en-US" sz="2400">
              <a:solidFill>
                <a:srgbClr val="FDB514"/>
              </a:solidFill>
              <a:latin typeface="Codec Pro"/>
              <a:ea typeface="Codec Pro"/>
              <a:cs typeface="Codec Pro"/>
              <a:sym typeface="Codec Pro"/>
            </a:endParaRPr>
          </a:p>
          <a:p>
            <a:pPr marL="518163" lvl="1" indent="-259082" algn="l">
              <a:lnSpc>
                <a:spcPts val="3360"/>
              </a:lnSpc>
              <a:buFont typeface="Arial"/>
              <a:buChar char="•"/>
            </a:pPr>
            <a:r>
              <a:rPr lang="en-US" sz="2400">
                <a:solidFill>
                  <a:srgbClr val="FDB514"/>
                </a:solidFill>
                <a:latin typeface="Codec Pro"/>
                <a:ea typeface="Codec Pro"/>
                <a:cs typeface="Codec Pro"/>
                <a:sym typeface="Codec Pro"/>
              </a:rPr>
              <a:t>Healthy ageing</a:t>
            </a:r>
          </a:p>
          <a:p>
            <a:pPr algn="l">
              <a:lnSpc>
                <a:spcPts val="3360"/>
              </a:lnSpc>
            </a:pPr>
            <a:endParaRPr lang="en-US" sz="2400">
              <a:solidFill>
                <a:srgbClr val="FDB514"/>
              </a:solidFill>
              <a:latin typeface="Codec Pro"/>
              <a:ea typeface="Codec Pro"/>
              <a:cs typeface="Codec Pro"/>
              <a:sym typeface="Codec Pro"/>
            </a:endParaRPr>
          </a:p>
          <a:p>
            <a:pPr marL="518163" lvl="1" indent="-259082" algn="l">
              <a:lnSpc>
                <a:spcPts val="3360"/>
              </a:lnSpc>
              <a:buFont typeface="Arial"/>
              <a:buChar char="•"/>
            </a:pPr>
            <a:r>
              <a:rPr lang="en-US" sz="2400">
                <a:solidFill>
                  <a:srgbClr val="FDB514"/>
                </a:solidFill>
                <a:latin typeface="Codec Pro"/>
                <a:ea typeface="Codec Pro"/>
                <a:cs typeface="Codec Pro"/>
                <a:sym typeface="Codec Pro"/>
              </a:rPr>
              <a:t>Infection prevention &amp; control</a:t>
            </a:r>
          </a:p>
          <a:p>
            <a:pPr algn="l">
              <a:lnSpc>
                <a:spcPts val="3360"/>
              </a:lnSpc>
            </a:pPr>
            <a:endParaRPr lang="en-US" sz="2400">
              <a:solidFill>
                <a:srgbClr val="FDB514"/>
              </a:solidFill>
              <a:latin typeface="Codec Pro"/>
              <a:ea typeface="Codec Pro"/>
              <a:cs typeface="Codec Pro"/>
              <a:sym typeface="Codec Pro"/>
            </a:endParaRPr>
          </a:p>
          <a:p>
            <a:pPr marL="518163" lvl="1" indent="-259082" algn="l">
              <a:lnSpc>
                <a:spcPts val="3360"/>
              </a:lnSpc>
              <a:buFont typeface="Arial"/>
              <a:buChar char="•"/>
            </a:pPr>
            <a:r>
              <a:rPr lang="en-US" sz="2400">
                <a:solidFill>
                  <a:srgbClr val="FDB514"/>
                </a:solidFill>
                <a:latin typeface="Codec Pro"/>
                <a:ea typeface="Codec Pro"/>
                <a:cs typeface="Codec Pro"/>
                <a:sym typeface="Codec Pro"/>
              </a:rPr>
              <a:t>Smart, safe &amp; sustainable healthcare</a:t>
            </a:r>
          </a:p>
        </p:txBody>
      </p:sp>
      <p:pic>
        <p:nvPicPr>
          <p:cNvPr id="18" name="Bildobjekt 17" descr="En bild som visar text, skärmbild, cirkel, Grafik&#10;&#10;Automatiskt genererad beskrivning">
            <a:extLst>
              <a:ext uri="{FF2B5EF4-FFF2-40B4-BE49-F238E27FC236}">
                <a16:creationId xmlns:a16="http://schemas.microsoft.com/office/drawing/2014/main" id="{85FB2E8A-12F7-782B-0AF6-384D5DDE4BA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0068" y="4479058"/>
            <a:ext cx="3086100" cy="30861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131</Words>
  <Application>Microsoft Office PowerPoint</Application>
  <PresentationFormat>Anpassad</PresentationFormat>
  <Paragraphs>39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Codec Pro</vt:lpstr>
      <vt:lpstr>Arial</vt:lpstr>
      <vt:lpstr>Calibri</vt:lpstr>
      <vt:lpstr>Codec Pro Bold</vt:lpstr>
      <vt:lpstr>Office Theme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SGHH_global_banner_flags</dc:title>
  <cp:lastModifiedBy>Cecilia Edebo</cp:lastModifiedBy>
  <cp:revision>3</cp:revision>
  <dcterms:created xsi:type="dcterms:W3CDTF">2006-08-16T00:00:00Z</dcterms:created>
  <dcterms:modified xsi:type="dcterms:W3CDTF">2024-12-03T07:56:29Z</dcterms:modified>
  <dc:identifier>DAGWR_PpwR8</dc:identifier>
</cp:coreProperties>
</file>